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57" r:id="rId11"/>
    <p:sldId id="267" r:id="rId12"/>
    <p:sldId id="270" r:id="rId13"/>
    <p:sldId id="269" r:id="rId14"/>
    <p:sldId id="258" r:id="rId15"/>
    <p:sldId id="271"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5" autoAdjust="0"/>
    <p:restoredTop sz="94660"/>
  </p:normalViewPr>
  <p:slideViewPr>
    <p:cSldViewPr snapToGrid="0">
      <p:cViewPr varScale="1">
        <p:scale>
          <a:sx n="80" d="100"/>
          <a:sy n="80" d="100"/>
        </p:scale>
        <p:origin x="1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UCAS Application</a:t>
            </a:r>
            <a:endParaRPr lang="en-GB" dirty="0"/>
          </a:p>
        </p:txBody>
      </p:sp>
      <p:sp>
        <p:nvSpPr>
          <p:cNvPr id="3" name="Subtitle 2"/>
          <p:cNvSpPr>
            <a:spLocks noGrp="1"/>
          </p:cNvSpPr>
          <p:nvPr>
            <p:ph type="subTitle" idx="1"/>
          </p:nvPr>
        </p:nvSpPr>
        <p:spPr/>
        <p:txBody>
          <a:bodyPr/>
          <a:lstStyle/>
          <a:p>
            <a:r>
              <a:rPr lang="en-GB" dirty="0" smtClean="0"/>
              <a:t>Right First Time</a:t>
            </a:r>
            <a:endParaRPr lang="en-GB" dirty="0"/>
          </a:p>
        </p:txBody>
      </p:sp>
    </p:spTree>
    <p:extLst>
      <p:ext uri="{BB962C8B-B14F-4D97-AF65-F5344CB8AC3E}">
        <p14:creationId xmlns:p14="http://schemas.microsoft.com/office/powerpoint/2010/main" val="105353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Detail</a:t>
            </a:r>
            <a:endParaRPr lang="en-GB" dirty="0"/>
          </a:p>
        </p:txBody>
      </p:sp>
      <p:sp>
        <p:nvSpPr>
          <p:cNvPr id="3" name="Content Placeholder 2"/>
          <p:cNvSpPr>
            <a:spLocks noGrp="1"/>
          </p:cNvSpPr>
          <p:nvPr>
            <p:ph idx="1"/>
          </p:nvPr>
        </p:nvSpPr>
        <p:spPr/>
        <p:txBody>
          <a:bodyPr/>
          <a:lstStyle/>
          <a:p>
            <a:r>
              <a:rPr lang="en-GB" dirty="0" smtClean="0"/>
              <a:t>Capitalise First Name and Surname ONLY – You do not need to add any other names at this stage.</a:t>
            </a:r>
          </a:p>
          <a:p>
            <a:endParaRPr lang="en-GB" dirty="0" smtClean="0"/>
          </a:p>
          <a:p>
            <a:r>
              <a:rPr lang="en-GB" dirty="0" smtClean="0"/>
              <a:t>Capitalise your postal address and postcode</a:t>
            </a:r>
          </a:p>
          <a:p>
            <a:endParaRPr lang="en-GB" dirty="0" smtClean="0"/>
          </a:p>
          <a:p>
            <a:r>
              <a:rPr lang="en-GB" dirty="0" smtClean="0"/>
              <a:t>Carefully add and check your home number and mobile number</a:t>
            </a:r>
          </a:p>
          <a:p>
            <a:endParaRPr lang="en-GB" dirty="0"/>
          </a:p>
          <a:p>
            <a:r>
              <a:rPr lang="en-GB" dirty="0" smtClean="0"/>
              <a:t>Check your preferred email address</a:t>
            </a:r>
            <a:endParaRPr lang="en-GB" dirty="0"/>
          </a:p>
        </p:txBody>
      </p:sp>
    </p:spTree>
    <p:extLst>
      <p:ext uri="{BB962C8B-B14F-4D97-AF65-F5344CB8AC3E}">
        <p14:creationId xmlns:p14="http://schemas.microsoft.com/office/powerpoint/2010/main" val="293887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776" t="13140" r="36700" b="4151"/>
          <a:stretch/>
        </p:blipFill>
        <p:spPr>
          <a:xfrm>
            <a:off x="3259925" y="601580"/>
            <a:ext cx="5672150" cy="5669510"/>
          </a:xfrm>
          <a:prstGeom prst="rect">
            <a:avLst/>
          </a:prstGeom>
        </p:spPr>
      </p:pic>
    </p:spTree>
    <p:extLst>
      <p:ext uri="{BB962C8B-B14F-4D97-AF65-F5344CB8AC3E}">
        <p14:creationId xmlns:p14="http://schemas.microsoft.com/office/powerpoint/2010/main" val="45747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Details</a:t>
            </a:r>
            <a:endParaRPr lang="en-GB" dirty="0"/>
          </a:p>
        </p:txBody>
      </p:sp>
      <p:sp>
        <p:nvSpPr>
          <p:cNvPr id="3" name="Content Placeholder 2"/>
          <p:cNvSpPr>
            <a:spLocks noGrp="1"/>
          </p:cNvSpPr>
          <p:nvPr>
            <p:ph idx="1"/>
          </p:nvPr>
        </p:nvSpPr>
        <p:spPr/>
        <p:txBody>
          <a:bodyPr/>
          <a:lstStyle/>
          <a:p>
            <a:r>
              <a:rPr lang="en-GB" dirty="0" smtClean="0"/>
              <a:t>Enter as appropriate</a:t>
            </a:r>
            <a:endParaRPr lang="en-GB" dirty="0"/>
          </a:p>
        </p:txBody>
      </p:sp>
      <p:pic>
        <p:nvPicPr>
          <p:cNvPr id="5" name="Picture 4"/>
          <p:cNvPicPr>
            <a:picLocks noChangeAspect="1"/>
          </p:cNvPicPr>
          <p:nvPr/>
        </p:nvPicPr>
        <p:blipFill rotWithShape="1">
          <a:blip r:embed="rId2"/>
          <a:srcRect l="18059" t="19635" r="38224" b="49298"/>
          <a:stretch/>
        </p:blipFill>
        <p:spPr>
          <a:xfrm>
            <a:off x="2342168" y="2634916"/>
            <a:ext cx="7558347" cy="3019926"/>
          </a:xfrm>
          <a:prstGeom prst="rect">
            <a:avLst/>
          </a:prstGeom>
        </p:spPr>
      </p:pic>
    </p:spTree>
    <p:extLst>
      <p:ext uri="{BB962C8B-B14F-4D97-AF65-F5344CB8AC3E}">
        <p14:creationId xmlns:p14="http://schemas.microsoft.com/office/powerpoint/2010/main" val="262440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2" y="1724693"/>
            <a:ext cx="5093368" cy="1325563"/>
          </a:xfrm>
        </p:spPr>
        <p:txBody>
          <a:bodyPr>
            <a:normAutofit fontScale="90000"/>
          </a:bodyPr>
          <a:lstStyle/>
          <a:p>
            <a:r>
              <a:rPr lang="en-GB" dirty="0" smtClean="0"/>
              <a:t>Personal Detail</a:t>
            </a:r>
            <a:br>
              <a:rPr lang="en-GB" dirty="0" smtClean="0"/>
            </a:br>
            <a:r>
              <a:rPr lang="en-GB" sz="4400" dirty="0" smtClean="0"/>
              <a:t>Reference </a:t>
            </a:r>
            <a:r>
              <a:rPr lang="en-GB" sz="4400" dirty="0"/>
              <a:t>Numbers and Passport Details</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621631" y="3955213"/>
            <a:ext cx="5093368" cy="1254459"/>
          </a:xfrm>
        </p:spPr>
        <p:txBody>
          <a:bodyPr>
            <a:normAutofit/>
          </a:bodyPr>
          <a:lstStyle/>
          <a:p>
            <a:r>
              <a:rPr lang="en-GB" dirty="0" smtClean="0"/>
              <a:t>You do not need to complete this next section, so please leave </a:t>
            </a:r>
            <a:r>
              <a:rPr lang="en-GB" dirty="0" smtClean="0">
                <a:solidFill>
                  <a:srgbClr val="FFFF00"/>
                </a:solidFill>
              </a:rPr>
              <a:t>blank</a:t>
            </a:r>
            <a:r>
              <a:rPr lang="en-GB" dirty="0" smtClean="0"/>
              <a:t>.</a:t>
            </a:r>
          </a:p>
          <a:p>
            <a:endParaRPr lang="en-GB" dirty="0"/>
          </a:p>
        </p:txBody>
      </p:sp>
      <p:pic>
        <p:nvPicPr>
          <p:cNvPr id="4" name="Picture 3"/>
          <p:cNvPicPr>
            <a:picLocks noChangeAspect="1"/>
          </p:cNvPicPr>
          <p:nvPr/>
        </p:nvPicPr>
        <p:blipFill rotWithShape="1">
          <a:blip r:embed="rId2"/>
          <a:srcRect l="17861" t="14017" r="37928"/>
          <a:stretch/>
        </p:blipFill>
        <p:spPr>
          <a:xfrm>
            <a:off x="6104553" y="565484"/>
            <a:ext cx="5390147" cy="5893800"/>
          </a:xfrm>
          <a:prstGeom prst="rect">
            <a:avLst/>
          </a:prstGeom>
        </p:spPr>
      </p:pic>
    </p:spTree>
    <p:extLst>
      <p:ext uri="{BB962C8B-B14F-4D97-AF65-F5344CB8AC3E}">
        <p14:creationId xmlns:p14="http://schemas.microsoft.com/office/powerpoint/2010/main" val="428795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Personal Details</a:t>
            </a:r>
            <a:br>
              <a:rPr lang="en-GB" dirty="0" smtClean="0"/>
            </a:br>
            <a:r>
              <a:rPr lang="en-GB" dirty="0" smtClean="0"/>
              <a:t>Student Support Arrangement</a:t>
            </a:r>
            <a:endParaRPr lang="en-GB" dirty="0"/>
          </a:p>
        </p:txBody>
      </p:sp>
      <p:sp>
        <p:nvSpPr>
          <p:cNvPr id="3" name="Content Placeholder 2"/>
          <p:cNvSpPr>
            <a:spLocks noGrp="1"/>
          </p:cNvSpPr>
          <p:nvPr>
            <p:ph idx="1"/>
          </p:nvPr>
        </p:nvSpPr>
        <p:spPr>
          <a:xfrm>
            <a:off x="979100" y="2138446"/>
            <a:ext cx="10233800" cy="4351338"/>
          </a:xfrm>
        </p:spPr>
        <p:txBody>
          <a:bodyPr>
            <a:normAutofit/>
          </a:bodyPr>
          <a:lstStyle/>
          <a:p>
            <a:r>
              <a:rPr lang="en-GB" sz="3200" dirty="0" smtClean="0">
                <a:solidFill>
                  <a:srgbClr val="FFFF00"/>
                </a:solidFill>
              </a:rPr>
              <a:t>Fee Code = 02</a:t>
            </a:r>
          </a:p>
          <a:p>
            <a:r>
              <a:rPr lang="en-GB" sz="3200" dirty="0" smtClean="0">
                <a:solidFill>
                  <a:srgbClr val="FFFF00"/>
                </a:solidFill>
              </a:rPr>
              <a:t>SSA = Nottinghamshire</a:t>
            </a:r>
            <a:endParaRPr lang="en-GB" sz="3200" dirty="0">
              <a:solidFill>
                <a:srgbClr val="FFFF00"/>
              </a:solidFill>
            </a:endParaRPr>
          </a:p>
        </p:txBody>
      </p:sp>
      <p:pic>
        <p:nvPicPr>
          <p:cNvPr id="4" name="Picture 3"/>
          <p:cNvPicPr>
            <a:picLocks noChangeAspect="1"/>
          </p:cNvPicPr>
          <p:nvPr/>
        </p:nvPicPr>
        <p:blipFill rotWithShape="1">
          <a:blip r:embed="rId2"/>
          <a:srcRect l="18750" t="33501" r="36842" b="24023"/>
          <a:stretch/>
        </p:blipFill>
        <p:spPr>
          <a:xfrm>
            <a:off x="5486400" y="2138446"/>
            <a:ext cx="5414211" cy="2911642"/>
          </a:xfrm>
          <a:prstGeom prst="rect">
            <a:avLst/>
          </a:prstGeom>
        </p:spPr>
      </p:pic>
      <p:sp>
        <p:nvSpPr>
          <p:cNvPr id="5" name="TextBox 4"/>
          <p:cNvSpPr txBox="1"/>
          <p:nvPr/>
        </p:nvSpPr>
        <p:spPr>
          <a:xfrm>
            <a:off x="979100" y="5510463"/>
            <a:ext cx="9921511" cy="1200329"/>
          </a:xfrm>
          <a:prstGeom prst="rect">
            <a:avLst/>
          </a:prstGeom>
          <a:noFill/>
        </p:spPr>
        <p:txBody>
          <a:bodyPr wrap="square" rtlCol="0">
            <a:spAutoFit/>
          </a:bodyPr>
          <a:lstStyle/>
          <a:p>
            <a:r>
              <a:rPr lang="en-GB" sz="2400" dirty="0" smtClean="0">
                <a:solidFill>
                  <a:srgbClr val="FFFF00"/>
                </a:solidFill>
              </a:rPr>
              <a:t>* Incorrect completion of this section is the biggest cause of delays with your application!!  Complete the Fee Code and SSA as directed and speak with Mr. Lawrence if you believe they should be different</a:t>
            </a:r>
            <a:endParaRPr lang="en-GB" sz="2400" dirty="0">
              <a:solidFill>
                <a:srgbClr val="FFFF00"/>
              </a:solidFill>
            </a:endParaRPr>
          </a:p>
        </p:txBody>
      </p:sp>
    </p:spTree>
    <p:extLst>
      <p:ext uri="{BB962C8B-B14F-4D97-AF65-F5344CB8AC3E}">
        <p14:creationId xmlns:p14="http://schemas.microsoft.com/office/powerpoint/2010/main" val="421573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1875"/>
            <a:ext cx="10515600" cy="1325563"/>
          </a:xfrm>
        </p:spPr>
        <p:txBody>
          <a:bodyPr>
            <a:normAutofit fontScale="90000"/>
          </a:bodyPr>
          <a:lstStyle/>
          <a:p>
            <a:r>
              <a:rPr lang="en-GB" dirty="0" smtClean="0"/>
              <a:t>Personal Details</a:t>
            </a:r>
            <a:br>
              <a:rPr lang="en-GB" dirty="0" smtClean="0"/>
            </a:br>
            <a:endParaRPr lang="en-GB" dirty="0"/>
          </a:p>
        </p:txBody>
      </p:sp>
      <p:sp>
        <p:nvSpPr>
          <p:cNvPr id="3" name="Content Placeholder 2"/>
          <p:cNvSpPr>
            <a:spLocks noGrp="1"/>
          </p:cNvSpPr>
          <p:nvPr>
            <p:ph idx="1"/>
          </p:nvPr>
        </p:nvSpPr>
        <p:spPr>
          <a:xfrm>
            <a:off x="838200" y="1402537"/>
            <a:ext cx="4607508" cy="4351338"/>
          </a:xfrm>
        </p:spPr>
        <p:txBody>
          <a:bodyPr>
            <a:normAutofit/>
          </a:bodyPr>
          <a:lstStyle/>
          <a:p>
            <a:pPr marL="0" indent="0">
              <a:buNone/>
            </a:pPr>
            <a:r>
              <a:rPr lang="en-GB" sz="3200" dirty="0" smtClean="0">
                <a:solidFill>
                  <a:schemeClr val="tx2">
                    <a:lumMod val="60000"/>
                    <a:lumOff val="40000"/>
                  </a:schemeClr>
                </a:solidFill>
              </a:rPr>
              <a:t>Nominated Access</a:t>
            </a:r>
          </a:p>
          <a:p>
            <a:pPr marL="0" indent="0">
              <a:buNone/>
            </a:pPr>
            <a:r>
              <a:rPr lang="en-GB" sz="3200" dirty="0" smtClean="0">
                <a:solidFill>
                  <a:srgbClr val="FFFF00"/>
                </a:solidFill>
              </a:rPr>
              <a:t>Parent/Guardian that can also speak with a university on your behalf</a:t>
            </a:r>
          </a:p>
        </p:txBody>
      </p:sp>
      <p:sp>
        <p:nvSpPr>
          <p:cNvPr id="5" name="TextBox 4"/>
          <p:cNvSpPr txBox="1"/>
          <p:nvPr/>
        </p:nvSpPr>
        <p:spPr>
          <a:xfrm>
            <a:off x="838200" y="3713951"/>
            <a:ext cx="4695190" cy="2554545"/>
          </a:xfrm>
          <a:prstGeom prst="rect">
            <a:avLst/>
          </a:prstGeom>
          <a:noFill/>
        </p:spPr>
        <p:txBody>
          <a:bodyPr wrap="square" rtlCol="0">
            <a:spAutoFit/>
          </a:bodyPr>
          <a:lstStyle/>
          <a:p>
            <a:r>
              <a:rPr lang="en-GB" sz="3200" dirty="0">
                <a:solidFill>
                  <a:schemeClr val="tx2">
                    <a:lumMod val="60000"/>
                    <a:lumOff val="40000"/>
                  </a:schemeClr>
                </a:solidFill>
              </a:rPr>
              <a:t>Disability/Special Need</a:t>
            </a:r>
          </a:p>
          <a:p>
            <a:r>
              <a:rPr lang="en-GB" sz="3200" dirty="0" smtClean="0">
                <a:solidFill>
                  <a:srgbClr val="FFFF00"/>
                </a:solidFill>
              </a:rPr>
              <a:t>Can </a:t>
            </a:r>
            <a:r>
              <a:rPr lang="en-GB" sz="3200" dirty="0">
                <a:solidFill>
                  <a:srgbClr val="FFFF00"/>
                </a:solidFill>
              </a:rPr>
              <a:t>be left </a:t>
            </a:r>
            <a:r>
              <a:rPr lang="en-GB" sz="3200" dirty="0" smtClean="0">
                <a:solidFill>
                  <a:srgbClr val="FFFF00"/>
                </a:solidFill>
              </a:rPr>
              <a:t>blank.  Select </a:t>
            </a:r>
            <a:r>
              <a:rPr lang="en-GB" sz="3200" dirty="0">
                <a:solidFill>
                  <a:srgbClr val="FFFF00"/>
                </a:solidFill>
              </a:rPr>
              <a:t>from the list if appropriate. </a:t>
            </a:r>
          </a:p>
          <a:p>
            <a:r>
              <a:rPr lang="en-GB" sz="3200" dirty="0">
                <a:solidFill>
                  <a:srgbClr val="FFFF00"/>
                </a:solidFill>
              </a:rPr>
              <a:t>Provide brief details if needed.</a:t>
            </a:r>
          </a:p>
        </p:txBody>
      </p:sp>
      <p:pic>
        <p:nvPicPr>
          <p:cNvPr id="6" name="Picture 5"/>
          <p:cNvPicPr>
            <a:picLocks noChangeAspect="1"/>
          </p:cNvPicPr>
          <p:nvPr/>
        </p:nvPicPr>
        <p:blipFill rotWithShape="1">
          <a:blip r:embed="rId2"/>
          <a:srcRect l="17259" t="24953" r="35069" b="6829"/>
          <a:stretch/>
        </p:blipFill>
        <p:spPr>
          <a:xfrm>
            <a:off x="5849655" y="717135"/>
            <a:ext cx="5812077" cy="4676139"/>
          </a:xfrm>
          <a:prstGeom prst="rect">
            <a:avLst/>
          </a:prstGeom>
        </p:spPr>
      </p:pic>
      <p:sp>
        <p:nvSpPr>
          <p:cNvPr id="7" name="TextBox 6"/>
          <p:cNvSpPr txBox="1"/>
          <p:nvPr/>
        </p:nvSpPr>
        <p:spPr>
          <a:xfrm>
            <a:off x="5712913" y="5518534"/>
            <a:ext cx="4695190" cy="1077218"/>
          </a:xfrm>
          <a:prstGeom prst="rect">
            <a:avLst/>
          </a:prstGeom>
          <a:noFill/>
        </p:spPr>
        <p:txBody>
          <a:bodyPr wrap="square" rtlCol="0">
            <a:spAutoFit/>
          </a:bodyPr>
          <a:lstStyle/>
          <a:p>
            <a:r>
              <a:rPr lang="en-GB" sz="3200" dirty="0" smtClean="0">
                <a:solidFill>
                  <a:schemeClr val="tx2">
                    <a:lumMod val="60000"/>
                    <a:lumOff val="40000"/>
                  </a:schemeClr>
                </a:solidFill>
              </a:rPr>
              <a:t>Section Completed</a:t>
            </a:r>
            <a:endParaRPr lang="en-GB" sz="3200" dirty="0">
              <a:solidFill>
                <a:schemeClr val="tx2">
                  <a:lumMod val="60000"/>
                  <a:lumOff val="40000"/>
                </a:schemeClr>
              </a:solidFill>
            </a:endParaRPr>
          </a:p>
          <a:p>
            <a:r>
              <a:rPr lang="en-GB" sz="3200" dirty="0" smtClean="0">
                <a:solidFill>
                  <a:srgbClr val="FFFF00"/>
                </a:solidFill>
              </a:rPr>
              <a:t>Check box and then save</a:t>
            </a:r>
            <a:endParaRPr lang="en-GB" sz="3200" dirty="0">
              <a:solidFill>
                <a:srgbClr val="FFFF00"/>
              </a:solidFill>
            </a:endParaRPr>
          </a:p>
        </p:txBody>
      </p:sp>
    </p:spTree>
    <p:extLst>
      <p:ext uri="{BB962C8B-B14F-4D97-AF65-F5344CB8AC3E}">
        <p14:creationId xmlns:p14="http://schemas.microsoft.com/office/powerpoint/2010/main" val="299204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 Details</a:t>
            </a:r>
            <a:endParaRPr lang="en-GB" dirty="0"/>
          </a:p>
        </p:txBody>
      </p:sp>
      <p:sp>
        <p:nvSpPr>
          <p:cNvPr id="3" name="Content Placeholder 2"/>
          <p:cNvSpPr>
            <a:spLocks noGrp="1"/>
          </p:cNvSpPr>
          <p:nvPr>
            <p:ph idx="1"/>
          </p:nvPr>
        </p:nvSpPr>
        <p:spPr/>
        <p:txBody>
          <a:bodyPr>
            <a:normAutofit/>
          </a:bodyPr>
          <a:lstStyle/>
          <a:p>
            <a:r>
              <a:rPr lang="en-GB" sz="3600" dirty="0" smtClean="0">
                <a:solidFill>
                  <a:srgbClr val="FFFF00"/>
                </a:solidFill>
              </a:rPr>
              <a:t>Congratulations</a:t>
            </a:r>
          </a:p>
          <a:p>
            <a:endParaRPr lang="en-GB" sz="3600" dirty="0"/>
          </a:p>
          <a:p>
            <a:r>
              <a:rPr lang="en-GB" sz="3600" dirty="0" smtClean="0"/>
              <a:t>You should now have successfully registered and completed the first section of your UCAS application</a:t>
            </a:r>
            <a:endParaRPr lang="en-GB" sz="3600" dirty="0"/>
          </a:p>
        </p:txBody>
      </p:sp>
    </p:spTree>
    <p:extLst>
      <p:ext uri="{BB962C8B-B14F-4D97-AF65-F5344CB8AC3E}">
        <p14:creationId xmlns:p14="http://schemas.microsoft.com/office/powerpoint/2010/main" val="322373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Register with UCAS 2021</a:t>
            </a:r>
            <a:endParaRPr lang="en-GB" dirty="0"/>
          </a:p>
        </p:txBody>
      </p:sp>
      <p:sp>
        <p:nvSpPr>
          <p:cNvPr id="3" name="Content Placeholder 2"/>
          <p:cNvSpPr>
            <a:spLocks noGrp="1"/>
          </p:cNvSpPr>
          <p:nvPr>
            <p:ph idx="1"/>
          </p:nvPr>
        </p:nvSpPr>
        <p:spPr>
          <a:xfrm>
            <a:off x="6608202" y="1559618"/>
            <a:ext cx="4745598" cy="4351338"/>
          </a:xfrm>
        </p:spPr>
        <p:txBody>
          <a:bodyPr>
            <a:normAutofit lnSpcReduction="10000"/>
          </a:bodyPr>
          <a:lstStyle/>
          <a:p>
            <a:r>
              <a:rPr lang="en-GB" dirty="0" smtClean="0"/>
              <a:t>To begin the application process for university, you will need to </a:t>
            </a:r>
            <a:r>
              <a:rPr lang="en-GB" dirty="0" smtClean="0">
                <a:solidFill>
                  <a:srgbClr val="FFFF00"/>
                </a:solidFill>
              </a:rPr>
              <a:t>register an account and link this to our college.</a:t>
            </a:r>
          </a:p>
          <a:p>
            <a:endParaRPr lang="en-GB" dirty="0"/>
          </a:p>
          <a:p>
            <a:r>
              <a:rPr lang="en-GB" dirty="0" smtClean="0"/>
              <a:t>The registration process is </a:t>
            </a:r>
            <a:r>
              <a:rPr lang="en-GB" dirty="0" smtClean="0">
                <a:solidFill>
                  <a:srgbClr val="FFFF00"/>
                </a:solidFill>
              </a:rPr>
              <a:t>free</a:t>
            </a:r>
            <a:r>
              <a:rPr lang="en-GB" dirty="0" smtClean="0"/>
              <a:t> and can be started today if you wish.  </a:t>
            </a:r>
            <a:r>
              <a:rPr lang="en-GB" dirty="0" smtClean="0">
                <a:solidFill>
                  <a:srgbClr val="FFFF00"/>
                </a:solidFill>
              </a:rPr>
              <a:t>ALL Y13 students will be asked to register for 2021</a:t>
            </a:r>
          </a:p>
        </p:txBody>
      </p:sp>
      <p:pic>
        <p:nvPicPr>
          <p:cNvPr id="4" name="Picture 3"/>
          <p:cNvPicPr/>
          <p:nvPr/>
        </p:nvPicPr>
        <p:blipFill rotWithShape="1">
          <a:blip r:embed="rId2"/>
          <a:srcRect l="5748" t="13858" r="2043" b="31393"/>
          <a:stretch/>
        </p:blipFill>
        <p:spPr bwMode="auto">
          <a:xfrm>
            <a:off x="838200" y="1690688"/>
            <a:ext cx="5281295" cy="1762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2577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Register with UCAS 2021</a:t>
            </a:r>
          </a:p>
        </p:txBody>
      </p:sp>
      <p:sp>
        <p:nvSpPr>
          <p:cNvPr id="3" name="Content Placeholder 2"/>
          <p:cNvSpPr>
            <a:spLocks noGrp="1"/>
          </p:cNvSpPr>
          <p:nvPr>
            <p:ph idx="1"/>
          </p:nvPr>
        </p:nvSpPr>
        <p:spPr>
          <a:xfrm>
            <a:off x="838200" y="1808999"/>
            <a:ext cx="10233800" cy="4874434"/>
          </a:xfrm>
        </p:spPr>
        <p:txBody>
          <a:bodyPr/>
          <a:lstStyle/>
          <a:p>
            <a:pPr marL="0" indent="0">
              <a:buNone/>
            </a:pPr>
            <a:r>
              <a:rPr lang="en-GB" b="1" dirty="0"/>
              <a:t>UCAS:  -  </a:t>
            </a:r>
            <a:r>
              <a:rPr lang="en-GB" dirty="0"/>
              <a:t>This is the centralised organisation that handles all applications for entry into higher education. </a:t>
            </a:r>
            <a:endParaRPr lang="en-GB" dirty="0" smtClean="0"/>
          </a:p>
          <a:p>
            <a:pPr marL="0" indent="0">
              <a:buNone/>
            </a:pPr>
            <a:endParaRPr lang="en-GB" dirty="0" smtClean="0"/>
          </a:p>
          <a:p>
            <a:pPr marL="0" indent="0">
              <a:buNone/>
            </a:pPr>
            <a:r>
              <a:rPr lang="en-GB" dirty="0" smtClean="0"/>
              <a:t>They </a:t>
            </a:r>
            <a:r>
              <a:rPr lang="en-GB" dirty="0"/>
              <a:t>act as a clearing house, processing all submissions from students and staff, forwarding applications to institutions and then dealing with the offers, acceptances and clearing processes that follow. </a:t>
            </a:r>
            <a:endParaRPr lang="en-GB" dirty="0" smtClean="0"/>
          </a:p>
          <a:p>
            <a:pPr marL="0" indent="0">
              <a:buNone/>
            </a:pPr>
            <a:endParaRPr lang="en-GB" dirty="0" smtClean="0"/>
          </a:p>
          <a:p>
            <a:pPr marL="0" indent="0">
              <a:buNone/>
            </a:pPr>
            <a:r>
              <a:rPr lang="en-GB" dirty="0" smtClean="0"/>
              <a:t>You </a:t>
            </a:r>
            <a:r>
              <a:rPr lang="en-GB" dirty="0"/>
              <a:t>must go through UCAS to make any higher education application.</a:t>
            </a:r>
          </a:p>
          <a:p>
            <a:endParaRPr lang="en-GB" dirty="0"/>
          </a:p>
        </p:txBody>
      </p:sp>
    </p:spTree>
    <p:extLst>
      <p:ext uri="{BB962C8B-B14F-4D97-AF65-F5344CB8AC3E}">
        <p14:creationId xmlns:p14="http://schemas.microsoft.com/office/powerpoint/2010/main" val="376317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lumMod val="75000"/>
                  </a:schemeClr>
                </a:solidFill>
              </a:rPr>
              <a:t>How to REGISTER with  UCAS</a:t>
            </a:r>
            <a:endParaRPr lang="en-GB" dirty="0">
              <a:solidFill>
                <a:schemeClr val="tx2">
                  <a:lumMod val="75000"/>
                </a:schemeClr>
              </a:solidFill>
            </a:endParaRPr>
          </a:p>
        </p:txBody>
      </p:sp>
      <p:sp>
        <p:nvSpPr>
          <p:cNvPr id="3" name="Content Placeholder 2"/>
          <p:cNvSpPr>
            <a:spLocks noGrp="1"/>
          </p:cNvSpPr>
          <p:nvPr>
            <p:ph idx="1"/>
          </p:nvPr>
        </p:nvSpPr>
        <p:spPr/>
        <p:txBody>
          <a:bodyPr/>
          <a:lstStyle/>
          <a:p>
            <a:pPr lvl="0"/>
            <a:r>
              <a:rPr lang="en-GB" dirty="0" smtClean="0"/>
              <a:t>1</a:t>
            </a:r>
            <a:r>
              <a:rPr lang="en-GB" dirty="0"/>
              <a:t>. Go to </a:t>
            </a:r>
            <a:r>
              <a:rPr lang="en-GB" sz="4000" b="1" dirty="0"/>
              <a:t>ucas.com</a:t>
            </a:r>
          </a:p>
          <a:p>
            <a:pPr marL="0" lvl="0" indent="0">
              <a:buNone/>
            </a:pPr>
            <a:endParaRPr lang="en-GB" dirty="0"/>
          </a:p>
          <a:p>
            <a:pPr lvl="0"/>
            <a:r>
              <a:rPr lang="en-GB" dirty="0"/>
              <a:t>2. Click on icon </a:t>
            </a:r>
            <a:r>
              <a:rPr lang="en-GB" dirty="0" smtClean="0"/>
              <a:t>                        Select </a:t>
            </a:r>
            <a:r>
              <a:rPr lang="en-GB" dirty="0"/>
              <a:t>Sign in &gt; Students</a:t>
            </a:r>
          </a:p>
          <a:p>
            <a:pPr marL="0" indent="0">
              <a:buNone/>
            </a:pPr>
            <a:endParaRPr lang="en-GB" dirty="0"/>
          </a:p>
          <a:p>
            <a:pPr lvl="0"/>
            <a:r>
              <a:rPr lang="en-GB" dirty="0"/>
              <a:t>3. Select Undergraduate</a:t>
            </a:r>
          </a:p>
          <a:p>
            <a:pPr marL="0" lvl="0" indent="0">
              <a:buNone/>
            </a:pPr>
            <a:endParaRPr lang="en-GB" dirty="0"/>
          </a:p>
          <a:p>
            <a:pPr lvl="0"/>
            <a:r>
              <a:rPr lang="en-GB" sz="3600" dirty="0">
                <a:solidFill>
                  <a:srgbClr val="FFFF00"/>
                </a:solidFill>
              </a:rPr>
              <a:t>!! 4. </a:t>
            </a:r>
            <a:r>
              <a:rPr lang="en-GB" sz="3600" b="1" dirty="0">
                <a:solidFill>
                  <a:srgbClr val="FFFF00"/>
                </a:solidFill>
              </a:rPr>
              <a:t>IMPORTANT</a:t>
            </a:r>
            <a:r>
              <a:rPr lang="en-GB" sz="3600" dirty="0">
                <a:solidFill>
                  <a:srgbClr val="FFFF00"/>
                </a:solidFill>
              </a:rPr>
              <a:t>  -  Select </a:t>
            </a:r>
            <a:r>
              <a:rPr lang="en-GB" sz="3600" b="1" dirty="0">
                <a:solidFill>
                  <a:srgbClr val="FFFF00"/>
                </a:solidFill>
              </a:rPr>
              <a:t>2021</a:t>
            </a:r>
            <a:r>
              <a:rPr lang="en-GB" sz="3600" dirty="0">
                <a:solidFill>
                  <a:srgbClr val="FFFF00"/>
                </a:solidFill>
              </a:rPr>
              <a:t> entry !!</a:t>
            </a:r>
          </a:p>
          <a:p>
            <a:endParaRPr lang="en-GB" dirty="0"/>
          </a:p>
        </p:txBody>
      </p:sp>
      <p:pic>
        <p:nvPicPr>
          <p:cNvPr id="7" name="Picture 6"/>
          <p:cNvPicPr/>
          <p:nvPr/>
        </p:nvPicPr>
        <p:blipFill rotWithShape="1">
          <a:blip r:embed="rId2">
            <a:extLst>
              <a:ext uri="{28A0092B-C50C-407E-A947-70E740481C1C}">
                <a14:useLocalDpi xmlns:a14="http://schemas.microsoft.com/office/drawing/2010/main" val="0"/>
              </a:ext>
            </a:extLst>
          </a:blip>
          <a:srcRect l="90459" t="14759" r="1375" b="78869"/>
          <a:stretch/>
        </p:blipFill>
        <p:spPr bwMode="auto">
          <a:xfrm>
            <a:off x="3667239" y="2756997"/>
            <a:ext cx="1652905" cy="734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039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2">
                    <a:lumMod val="75000"/>
                  </a:schemeClr>
                </a:solidFill>
              </a:rPr>
              <a:t>Proceed to </a:t>
            </a:r>
            <a:r>
              <a:rPr lang="en-GB" b="1" dirty="0">
                <a:solidFill>
                  <a:schemeClr val="tx2">
                    <a:lumMod val="75000"/>
                  </a:schemeClr>
                </a:solidFill>
              </a:rPr>
              <a:t>REGISTER</a:t>
            </a:r>
            <a:r>
              <a:rPr lang="en-GB" dirty="0">
                <a:solidFill>
                  <a:schemeClr val="tx2">
                    <a:lumMod val="75000"/>
                  </a:schemeClr>
                </a:solidFill>
              </a:rPr>
              <a:t/>
            </a:r>
            <a:br>
              <a:rPr lang="en-GB" dirty="0">
                <a:solidFill>
                  <a:schemeClr val="tx2">
                    <a:lumMod val="75000"/>
                  </a:schemeClr>
                </a:solidFill>
              </a:rPr>
            </a:br>
            <a:endParaRPr lang="en-GB" dirty="0">
              <a:solidFill>
                <a:schemeClr val="tx2">
                  <a:lumMod val="75000"/>
                </a:schemeClr>
              </a:solidFill>
            </a:endParaRPr>
          </a:p>
        </p:txBody>
      </p:sp>
      <p:sp>
        <p:nvSpPr>
          <p:cNvPr id="3" name="Content Placeholder 2"/>
          <p:cNvSpPr>
            <a:spLocks noGrp="1"/>
          </p:cNvSpPr>
          <p:nvPr>
            <p:ph idx="1"/>
          </p:nvPr>
        </p:nvSpPr>
        <p:spPr>
          <a:xfrm>
            <a:off x="838200" y="1197032"/>
            <a:ext cx="10650822" cy="5029807"/>
          </a:xfrm>
        </p:spPr>
        <p:txBody>
          <a:bodyPr>
            <a:normAutofit/>
          </a:bodyPr>
          <a:lstStyle/>
          <a:p>
            <a:r>
              <a:rPr lang="en-GB" b="1" dirty="0" smtClean="0"/>
              <a:t>Read </a:t>
            </a:r>
            <a:r>
              <a:rPr lang="en-GB" b="1" dirty="0"/>
              <a:t>and agree to the UCAS terms and conditions</a:t>
            </a:r>
            <a:endParaRPr lang="en-GB" dirty="0"/>
          </a:p>
          <a:p>
            <a:r>
              <a:rPr lang="en-GB" dirty="0" smtClean="0"/>
              <a:t>Initial </a:t>
            </a:r>
            <a:r>
              <a:rPr lang="en-GB" dirty="0"/>
              <a:t>details – Select </a:t>
            </a:r>
            <a:r>
              <a:rPr lang="en-GB" dirty="0">
                <a:solidFill>
                  <a:srgbClr val="FFFF00"/>
                </a:solidFill>
              </a:rPr>
              <a:t>Title</a:t>
            </a:r>
            <a:r>
              <a:rPr lang="en-GB" dirty="0"/>
              <a:t> and </a:t>
            </a:r>
            <a:r>
              <a:rPr lang="en-GB" dirty="0" smtClean="0">
                <a:solidFill>
                  <a:srgbClr val="FFFF00"/>
                </a:solidFill>
              </a:rPr>
              <a:t>Gender</a:t>
            </a:r>
          </a:p>
          <a:p>
            <a:endParaRPr lang="en-GB" dirty="0"/>
          </a:p>
          <a:p>
            <a:r>
              <a:rPr lang="en-GB" dirty="0"/>
              <a:t>Enter </a:t>
            </a:r>
            <a:r>
              <a:rPr lang="en-GB" dirty="0">
                <a:solidFill>
                  <a:srgbClr val="FFFF00"/>
                </a:solidFill>
              </a:rPr>
              <a:t>First name </a:t>
            </a:r>
            <a:r>
              <a:rPr lang="en-GB" dirty="0"/>
              <a:t>(</a:t>
            </a:r>
            <a:r>
              <a:rPr lang="en-GB" dirty="0">
                <a:solidFill>
                  <a:srgbClr val="FFFF00"/>
                </a:solidFill>
              </a:rPr>
              <a:t>only</a:t>
            </a:r>
            <a:r>
              <a:rPr lang="en-GB" dirty="0"/>
              <a:t>) and </a:t>
            </a:r>
            <a:r>
              <a:rPr lang="en-GB" dirty="0">
                <a:solidFill>
                  <a:srgbClr val="FFFF00"/>
                </a:solidFill>
              </a:rPr>
              <a:t>Surname</a:t>
            </a:r>
          </a:p>
          <a:p>
            <a:r>
              <a:rPr lang="en-GB" dirty="0"/>
              <a:t>Ensure that you correctly capitalise your name : </a:t>
            </a:r>
            <a:r>
              <a:rPr lang="en-GB" dirty="0" err="1"/>
              <a:t>e.g</a:t>
            </a:r>
            <a:r>
              <a:rPr lang="en-GB" dirty="0"/>
              <a:t> </a:t>
            </a:r>
            <a:r>
              <a:rPr lang="en-GB" b="1" dirty="0">
                <a:solidFill>
                  <a:srgbClr val="FFFF00"/>
                </a:solidFill>
              </a:rPr>
              <a:t>L</a:t>
            </a:r>
            <a:r>
              <a:rPr lang="en-GB" dirty="0"/>
              <a:t>uke </a:t>
            </a:r>
            <a:r>
              <a:rPr lang="en-GB" b="1" dirty="0">
                <a:solidFill>
                  <a:srgbClr val="FFFF00"/>
                </a:solidFill>
              </a:rPr>
              <a:t>S</a:t>
            </a:r>
            <a:r>
              <a:rPr lang="en-GB" dirty="0"/>
              <a:t>kywalker</a:t>
            </a:r>
          </a:p>
          <a:p>
            <a:endParaRPr lang="en-GB" dirty="0"/>
          </a:p>
          <a:p>
            <a:r>
              <a:rPr lang="en-GB" dirty="0"/>
              <a:t>Enter your </a:t>
            </a:r>
            <a:r>
              <a:rPr lang="en-GB" dirty="0">
                <a:solidFill>
                  <a:srgbClr val="FFFF00"/>
                </a:solidFill>
              </a:rPr>
              <a:t>date of birth</a:t>
            </a:r>
          </a:p>
          <a:p>
            <a:pPr marL="0" indent="0">
              <a:buNone/>
            </a:pPr>
            <a:r>
              <a:rPr lang="en-GB" dirty="0"/>
              <a:t> </a:t>
            </a:r>
          </a:p>
          <a:p>
            <a:r>
              <a:rPr lang="en-GB" dirty="0"/>
              <a:t>Enter </a:t>
            </a:r>
            <a:r>
              <a:rPr lang="en-GB" dirty="0">
                <a:solidFill>
                  <a:srgbClr val="FFFF00"/>
                </a:solidFill>
              </a:rPr>
              <a:t>postal address </a:t>
            </a:r>
            <a:r>
              <a:rPr lang="en-GB" dirty="0"/>
              <a:t>details</a:t>
            </a:r>
          </a:p>
          <a:p>
            <a:endParaRPr lang="en-GB" dirty="0"/>
          </a:p>
        </p:txBody>
      </p:sp>
    </p:spTree>
    <p:extLst>
      <p:ext uri="{BB962C8B-B14F-4D97-AF65-F5344CB8AC3E}">
        <p14:creationId xmlns:p14="http://schemas.microsoft.com/office/powerpoint/2010/main" val="270590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315884" y="814646"/>
            <a:ext cx="11538065" cy="5029807"/>
          </a:xfrm>
        </p:spPr>
        <p:txBody>
          <a:bodyPr>
            <a:normAutofit lnSpcReduction="10000"/>
          </a:bodyPr>
          <a:lstStyle/>
          <a:p>
            <a:r>
              <a:rPr lang="en-GB" dirty="0"/>
              <a:t>Enter your contact details. Use </a:t>
            </a:r>
            <a:r>
              <a:rPr lang="en-GB" dirty="0" smtClean="0"/>
              <a:t>your </a:t>
            </a:r>
            <a:r>
              <a:rPr lang="en-GB" dirty="0" smtClean="0">
                <a:solidFill>
                  <a:srgbClr val="FFFF00"/>
                </a:solidFill>
              </a:rPr>
              <a:t>personal email </a:t>
            </a:r>
            <a:r>
              <a:rPr lang="en-GB" dirty="0">
                <a:solidFill>
                  <a:srgbClr val="FFFF00"/>
                </a:solidFill>
              </a:rPr>
              <a:t>address </a:t>
            </a:r>
            <a:r>
              <a:rPr lang="en-GB" dirty="0"/>
              <a:t>that you are most likely to use on a regular basis. </a:t>
            </a:r>
            <a:r>
              <a:rPr lang="en-GB" dirty="0" smtClean="0"/>
              <a:t>Please use a sensible account name. </a:t>
            </a:r>
            <a:r>
              <a:rPr lang="en-GB" dirty="0"/>
              <a:t>Remember that the universities will see and use this information.</a:t>
            </a:r>
          </a:p>
          <a:p>
            <a:endParaRPr lang="en-GB" dirty="0"/>
          </a:p>
          <a:p>
            <a:r>
              <a:rPr lang="en-GB" dirty="0"/>
              <a:t>Decide how much contact you would like from UCAS. I recommend that you agree to at least contact regarding likely courses.</a:t>
            </a:r>
          </a:p>
          <a:p>
            <a:endParaRPr lang="en-GB" dirty="0"/>
          </a:p>
          <a:p>
            <a:r>
              <a:rPr lang="en-GB" dirty="0"/>
              <a:t>Complete the password and security questions.  </a:t>
            </a:r>
            <a:r>
              <a:rPr lang="en-GB" b="1" dirty="0">
                <a:solidFill>
                  <a:srgbClr val="FFFF00"/>
                </a:solidFill>
              </a:rPr>
              <a:t>It is sensible to </a:t>
            </a:r>
            <a:r>
              <a:rPr lang="en-GB" b="1" dirty="0" smtClean="0">
                <a:solidFill>
                  <a:srgbClr val="FFFF00"/>
                </a:solidFill>
              </a:rPr>
              <a:t>RECORD/SAVE your </a:t>
            </a:r>
            <a:r>
              <a:rPr lang="en-GB" b="1" dirty="0">
                <a:solidFill>
                  <a:srgbClr val="FFFF00"/>
                </a:solidFill>
              </a:rPr>
              <a:t>password at this point</a:t>
            </a:r>
            <a:r>
              <a:rPr lang="en-GB" b="1" dirty="0" smtClean="0">
                <a:solidFill>
                  <a:srgbClr val="FFFF00"/>
                </a:solidFill>
              </a:rPr>
              <a:t>. </a:t>
            </a:r>
            <a:r>
              <a:rPr lang="en-GB" dirty="0"/>
              <a:t>College have no record and cannot change this for you.</a:t>
            </a:r>
          </a:p>
          <a:p>
            <a:pPr marL="0" indent="0">
              <a:buNone/>
            </a:pPr>
            <a:r>
              <a:rPr lang="en-GB" dirty="0"/>
              <a:t> </a:t>
            </a:r>
          </a:p>
          <a:p>
            <a:pPr lvl="0"/>
            <a:r>
              <a:rPr lang="en-GB" sz="3000" b="1" dirty="0">
                <a:solidFill>
                  <a:srgbClr val="FFFF00"/>
                </a:solidFill>
              </a:rPr>
              <a:t>!! IMPORTANT</a:t>
            </a:r>
            <a:r>
              <a:rPr lang="en-GB" sz="3000" dirty="0">
                <a:solidFill>
                  <a:srgbClr val="FFFF00"/>
                </a:solidFill>
              </a:rPr>
              <a:t>  -  </a:t>
            </a:r>
            <a:r>
              <a:rPr lang="en-GB" sz="3000" b="1" dirty="0">
                <a:solidFill>
                  <a:srgbClr val="FFFF00"/>
                </a:solidFill>
              </a:rPr>
              <a:t>Record your USERNAME</a:t>
            </a:r>
            <a:r>
              <a:rPr lang="en-GB" sz="3000" dirty="0">
                <a:solidFill>
                  <a:srgbClr val="FFFF00"/>
                </a:solidFill>
              </a:rPr>
              <a:t> :  </a:t>
            </a:r>
            <a:r>
              <a:rPr lang="en-GB" sz="3000" dirty="0" err="1">
                <a:solidFill>
                  <a:srgbClr val="FFFF00"/>
                </a:solidFill>
              </a:rPr>
              <a:t>e.g</a:t>
            </a:r>
            <a:r>
              <a:rPr lang="en-GB" sz="3000" dirty="0">
                <a:solidFill>
                  <a:srgbClr val="FFFF00"/>
                </a:solidFill>
              </a:rPr>
              <a:t> lskywalker1</a:t>
            </a:r>
          </a:p>
          <a:p>
            <a:endParaRPr lang="en-GB" sz="3000" dirty="0">
              <a:solidFill>
                <a:srgbClr val="FFFF00"/>
              </a:solidFill>
            </a:endParaRPr>
          </a:p>
        </p:txBody>
      </p:sp>
    </p:spTree>
    <p:extLst>
      <p:ext uri="{BB962C8B-B14F-4D97-AF65-F5344CB8AC3E}">
        <p14:creationId xmlns:p14="http://schemas.microsoft.com/office/powerpoint/2010/main" val="107023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615142"/>
            <a:ext cx="10129526" cy="5561821"/>
          </a:xfrm>
        </p:spPr>
        <p:txBody>
          <a:bodyPr>
            <a:normAutofit fontScale="92500"/>
          </a:bodyPr>
          <a:lstStyle/>
          <a:p>
            <a:r>
              <a:rPr lang="en-GB" dirty="0"/>
              <a:t>Choose 	</a:t>
            </a:r>
            <a:r>
              <a:rPr lang="en-GB" b="1" dirty="0"/>
              <a:t>Log in now  &gt;  </a:t>
            </a:r>
            <a:r>
              <a:rPr lang="en-GB" b="1" dirty="0" smtClean="0">
                <a:solidFill>
                  <a:srgbClr val="FFFF00"/>
                </a:solidFill>
              </a:rPr>
              <a:t>!! IMPORTANT &gt; </a:t>
            </a:r>
            <a:r>
              <a:rPr lang="en-GB" b="1" dirty="0">
                <a:solidFill>
                  <a:srgbClr val="FFFF00"/>
                </a:solidFill>
              </a:rPr>
              <a:t>Select Through school  </a:t>
            </a:r>
            <a:endParaRPr lang="en-GB" b="1" dirty="0"/>
          </a:p>
          <a:p>
            <a:endParaRPr lang="en-GB" dirty="0"/>
          </a:p>
          <a:p>
            <a:pPr algn="r"/>
            <a:r>
              <a:rPr lang="en-GB" sz="3600" b="1" dirty="0">
                <a:solidFill>
                  <a:srgbClr val="FFFF00"/>
                </a:solidFill>
              </a:rPr>
              <a:t>Buzzword</a:t>
            </a:r>
            <a:r>
              <a:rPr lang="en-GB" sz="3600" dirty="0">
                <a:solidFill>
                  <a:srgbClr val="FFFF00"/>
                </a:solidFill>
              </a:rPr>
              <a:t> = </a:t>
            </a:r>
            <a:r>
              <a:rPr lang="en-GB" sz="3600" b="1" dirty="0" smtClean="0">
                <a:solidFill>
                  <a:srgbClr val="FFFF00"/>
                </a:solidFill>
              </a:rPr>
              <a:t>???    	Ask your tutor or contact Mr. 						Lawrence</a:t>
            </a:r>
            <a:endParaRPr lang="en-GB" sz="3600" b="1" dirty="0" smtClean="0">
              <a:solidFill>
                <a:srgbClr val="FFFF00"/>
              </a:solidFill>
            </a:endParaRPr>
          </a:p>
          <a:p>
            <a:pPr marL="0" indent="0">
              <a:buNone/>
            </a:pPr>
            <a:endParaRPr lang="en-GB" sz="3600" dirty="0">
              <a:solidFill>
                <a:srgbClr val="FFFF00"/>
              </a:solidFill>
            </a:endParaRPr>
          </a:p>
          <a:p>
            <a:r>
              <a:rPr lang="en-GB" sz="3600" b="1" dirty="0">
                <a:solidFill>
                  <a:srgbClr val="FFFF00"/>
                </a:solidFill>
              </a:rPr>
              <a:t> </a:t>
            </a:r>
            <a:r>
              <a:rPr lang="en-GB" dirty="0" smtClean="0"/>
              <a:t>This </a:t>
            </a:r>
            <a:r>
              <a:rPr lang="en-GB" dirty="0"/>
              <a:t>will now ask if you are a member of Toot Hill College. Select and </a:t>
            </a:r>
            <a:r>
              <a:rPr lang="en-GB" dirty="0" smtClean="0"/>
              <a:t>proceed. </a:t>
            </a:r>
            <a:r>
              <a:rPr lang="en-GB" dirty="0"/>
              <a:t>You must register as a college student (not an independent).</a:t>
            </a:r>
          </a:p>
          <a:p>
            <a:endParaRPr lang="en-GB" dirty="0"/>
          </a:p>
          <a:p>
            <a:r>
              <a:rPr lang="en-GB" dirty="0"/>
              <a:t>Select the appropriate Tutor Set </a:t>
            </a:r>
            <a:r>
              <a:rPr lang="en-GB" dirty="0" err="1" smtClean="0">
                <a:solidFill>
                  <a:srgbClr val="FFFF00"/>
                </a:solidFill>
              </a:rPr>
              <a:t>i.e</a:t>
            </a:r>
            <a:r>
              <a:rPr lang="en-GB" dirty="0" smtClean="0">
                <a:solidFill>
                  <a:srgbClr val="FFFF00"/>
                </a:solidFill>
              </a:rPr>
              <a:t> SF1 </a:t>
            </a:r>
            <a:r>
              <a:rPr lang="en-GB" dirty="0" smtClean="0"/>
              <a:t>(or unknown if unsure)</a:t>
            </a:r>
            <a:endParaRPr lang="en-GB" dirty="0"/>
          </a:p>
          <a:p>
            <a:endParaRPr lang="en-GB" dirty="0"/>
          </a:p>
          <a:p>
            <a:pPr lvl="0"/>
            <a:r>
              <a:rPr lang="en-GB" b="1" dirty="0">
                <a:solidFill>
                  <a:srgbClr val="FFFF00"/>
                </a:solidFill>
              </a:rPr>
              <a:t>!! IMPORTANT</a:t>
            </a:r>
            <a:r>
              <a:rPr lang="en-GB" dirty="0">
                <a:solidFill>
                  <a:srgbClr val="FFFF00"/>
                </a:solidFill>
              </a:rPr>
              <a:t>  -  </a:t>
            </a:r>
            <a:r>
              <a:rPr lang="en-GB" b="1" dirty="0">
                <a:solidFill>
                  <a:srgbClr val="FFFF00"/>
                </a:solidFill>
              </a:rPr>
              <a:t>Record your Personal ID</a:t>
            </a:r>
            <a:r>
              <a:rPr lang="en-GB" dirty="0">
                <a:solidFill>
                  <a:srgbClr val="FFFF00"/>
                </a:solidFill>
              </a:rPr>
              <a:t> :  </a:t>
            </a:r>
            <a:r>
              <a:rPr lang="en-GB" dirty="0" err="1">
                <a:solidFill>
                  <a:srgbClr val="FFFF00"/>
                </a:solidFill>
              </a:rPr>
              <a:t>e.g</a:t>
            </a:r>
            <a:r>
              <a:rPr lang="en-GB" dirty="0">
                <a:solidFill>
                  <a:srgbClr val="FFFF00"/>
                </a:solidFill>
              </a:rPr>
              <a:t> 150 – 249 – 2345</a:t>
            </a:r>
          </a:p>
          <a:p>
            <a:endParaRPr lang="en-GB" dirty="0"/>
          </a:p>
        </p:txBody>
      </p:sp>
    </p:spTree>
    <p:extLst>
      <p:ext uri="{BB962C8B-B14F-4D97-AF65-F5344CB8AC3E}">
        <p14:creationId xmlns:p14="http://schemas.microsoft.com/office/powerpoint/2010/main" val="21008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75000"/>
                  </a:schemeClr>
                </a:solidFill>
              </a:rPr>
              <a:t>Proceed to verify email</a:t>
            </a:r>
            <a:endParaRPr lang="en-GB" dirty="0">
              <a:solidFill>
                <a:schemeClr val="tx2">
                  <a:lumMod val="75000"/>
                </a:schemeClr>
              </a:solidFill>
            </a:endParaRPr>
          </a:p>
        </p:txBody>
      </p:sp>
      <p:sp>
        <p:nvSpPr>
          <p:cNvPr id="3" name="Content Placeholder 2"/>
          <p:cNvSpPr>
            <a:spLocks noGrp="1"/>
          </p:cNvSpPr>
          <p:nvPr>
            <p:ph idx="1"/>
          </p:nvPr>
        </p:nvSpPr>
        <p:spPr/>
        <p:txBody>
          <a:bodyPr>
            <a:normAutofit/>
          </a:bodyPr>
          <a:lstStyle/>
          <a:p>
            <a:r>
              <a:rPr lang="en-GB" dirty="0" smtClean="0"/>
              <a:t>Check </a:t>
            </a:r>
            <a:r>
              <a:rPr lang="en-GB" dirty="0"/>
              <a:t>your email account (or Junk) for the verification code</a:t>
            </a:r>
          </a:p>
          <a:p>
            <a:endParaRPr lang="en-GB" dirty="0"/>
          </a:p>
          <a:p>
            <a:r>
              <a:rPr lang="en-GB" b="1" dirty="0">
                <a:solidFill>
                  <a:srgbClr val="FFFF00"/>
                </a:solidFill>
              </a:rPr>
              <a:t>Enter </a:t>
            </a:r>
            <a:r>
              <a:rPr lang="en-GB" b="1" dirty="0" smtClean="0">
                <a:solidFill>
                  <a:srgbClr val="FFFF00"/>
                </a:solidFill>
              </a:rPr>
              <a:t>code (from email).  </a:t>
            </a:r>
            <a:r>
              <a:rPr lang="en-GB" b="1" dirty="0">
                <a:solidFill>
                  <a:srgbClr val="FFFF00"/>
                </a:solidFill>
              </a:rPr>
              <a:t>Your registration and account should now be active</a:t>
            </a:r>
            <a:r>
              <a:rPr lang="en-GB" dirty="0">
                <a:solidFill>
                  <a:srgbClr val="FFFF00"/>
                </a:solidFill>
              </a:rPr>
              <a:t>.</a:t>
            </a:r>
          </a:p>
          <a:p>
            <a:pPr marL="0" indent="0">
              <a:buNone/>
            </a:pPr>
            <a:r>
              <a:rPr lang="en-GB" dirty="0"/>
              <a:t> </a:t>
            </a:r>
          </a:p>
          <a:p>
            <a:r>
              <a:rPr lang="en-GB" dirty="0"/>
              <a:t>Your tutor will now be able to see your account and the details that you enter. Please note that the tutor CANNOT edit your account in any way.  However, they will now be able to attach their personal academic reference and predicted grades to this account.</a:t>
            </a:r>
          </a:p>
          <a:p>
            <a:pPr marL="0" indent="0">
              <a:buNone/>
            </a:pPr>
            <a:endParaRPr lang="en-GB" dirty="0"/>
          </a:p>
          <a:p>
            <a:endParaRPr lang="en-GB" dirty="0"/>
          </a:p>
        </p:txBody>
      </p:sp>
    </p:spTree>
    <p:extLst>
      <p:ext uri="{BB962C8B-B14F-4D97-AF65-F5344CB8AC3E}">
        <p14:creationId xmlns:p14="http://schemas.microsoft.com/office/powerpoint/2010/main" val="381600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78" y="747510"/>
            <a:ext cx="10515600" cy="4206875"/>
          </a:xfrm>
        </p:spPr>
        <p:txBody>
          <a:bodyPr>
            <a:normAutofit fontScale="90000"/>
          </a:bodyPr>
          <a:lstStyle/>
          <a:p>
            <a:r>
              <a:rPr lang="en-GB" sz="6000" dirty="0" smtClean="0">
                <a:solidFill>
                  <a:srgbClr val="FFFF00"/>
                </a:solidFill>
              </a:rPr>
              <a:t>Log out</a:t>
            </a:r>
            <a:br>
              <a:rPr lang="en-GB" sz="6000" dirty="0" smtClean="0">
                <a:solidFill>
                  <a:srgbClr val="FFFF00"/>
                </a:solidFill>
              </a:rPr>
            </a:br>
            <a:r>
              <a:rPr lang="en-GB" dirty="0"/>
              <a:t/>
            </a:r>
            <a:br>
              <a:rPr lang="en-GB" dirty="0"/>
            </a:br>
            <a:r>
              <a:rPr lang="en-GB" dirty="0" smtClean="0"/>
              <a:t>Now </a:t>
            </a:r>
            <a:r>
              <a:rPr lang="en-GB" dirty="0"/>
              <a:t>return to the homepage and </a:t>
            </a:r>
            <a:r>
              <a:rPr lang="en-GB" dirty="0">
                <a:solidFill>
                  <a:srgbClr val="FFFF00"/>
                </a:solidFill>
              </a:rPr>
              <a:t>Log </a:t>
            </a:r>
            <a:r>
              <a:rPr lang="en-GB" dirty="0" smtClean="0">
                <a:solidFill>
                  <a:srgbClr val="FFFF00"/>
                </a:solidFill>
              </a:rPr>
              <a:t>in </a:t>
            </a:r>
            <a:r>
              <a:rPr lang="en-GB" dirty="0"/>
              <a:t>to check your </a:t>
            </a:r>
            <a:r>
              <a:rPr lang="en-GB" dirty="0" smtClean="0"/>
              <a:t>details</a:t>
            </a:r>
            <a:br>
              <a:rPr lang="en-GB" dirty="0" smtClean="0"/>
            </a:br>
            <a:r>
              <a:rPr lang="en-GB" dirty="0"/>
              <a:t/>
            </a:r>
            <a:br>
              <a:rPr lang="en-GB" dirty="0"/>
            </a:br>
            <a:r>
              <a:rPr lang="en-GB" dirty="0" smtClean="0"/>
              <a:t>Your UCAS application has now begun</a:t>
            </a:r>
            <a:br>
              <a:rPr lang="en-GB" dirty="0" smtClean="0"/>
            </a:br>
            <a:r>
              <a:rPr lang="en-GB" dirty="0"/>
              <a:t/>
            </a:r>
            <a:br>
              <a:rPr lang="en-GB" dirty="0"/>
            </a:br>
            <a:r>
              <a:rPr lang="en-GB" dirty="0" smtClean="0"/>
              <a:t>Please proceed to the first section</a:t>
            </a:r>
            <a:endParaRPr lang="en-GB" dirty="0"/>
          </a:p>
        </p:txBody>
      </p:sp>
    </p:spTree>
    <p:extLst>
      <p:ext uri="{BB962C8B-B14F-4D97-AF65-F5344CB8AC3E}">
        <p14:creationId xmlns:p14="http://schemas.microsoft.com/office/powerpoint/2010/main" val="395404516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48</TotalTime>
  <Words>495</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Corbel</vt:lpstr>
      <vt:lpstr>Depth</vt:lpstr>
      <vt:lpstr>UCAS Application</vt:lpstr>
      <vt:lpstr>Register with UCAS 2021</vt:lpstr>
      <vt:lpstr>Register with UCAS 2021</vt:lpstr>
      <vt:lpstr>How to REGISTER with  UCAS</vt:lpstr>
      <vt:lpstr>Proceed to REGISTER </vt:lpstr>
      <vt:lpstr>PowerPoint Presentation</vt:lpstr>
      <vt:lpstr>PowerPoint Presentation</vt:lpstr>
      <vt:lpstr>Proceed to verify email</vt:lpstr>
      <vt:lpstr>Log out  Now return to the homepage and Log in to check your details  Your UCAS application has now begun  Please proceed to the first section</vt:lpstr>
      <vt:lpstr>Personal Detail</vt:lpstr>
      <vt:lpstr>PowerPoint Presentation</vt:lpstr>
      <vt:lpstr>Personal Details</vt:lpstr>
      <vt:lpstr>Personal Detail Reference Numbers and Passport Details  </vt:lpstr>
      <vt:lpstr>Personal Details Student Support Arrangement</vt:lpstr>
      <vt:lpstr>Personal Details </vt:lpstr>
      <vt:lpstr>Personal Details</vt:lpstr>
    </vt:vector>
  </TitlesOfParts>
  <Company>Torch Academy Gateway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UCAS Application</dc:title>
  <dc:creator>Spencer Lawrence</dc:creator>
  <cp:lastModifiedBy>Spencer Lawrence</cp:lastModifiedBy>
  <cp:revision>8</cp:revision>
  <dcterms:created xsi:type="dcterms:W3CDTF">2020-07-07T19:30:04Z</dcterms:created>
  <dcterms:modified xsi:type="dcterms:W3CDTF">2020-10-03T08:56:12Z</dcterms:modified>
</cp:coreProperties>
</file>